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96" r:id="rId3"/>
    <p:sldId id="257" r:id="rId4"/>
    <p:sldId id="258" r:id="rId5"/>
    <p:sldId id="259" r:id="rId6"/>
    <p:sldId id="260" r:id="rId7"/>
    <p:sldId id="261" r:id="rId8"/>
    <p:sldId id="262" r:id="rId9"/>
    <p:sldId id="263" r:id="rId10"/>
    <p:sldId id="264" r:id="rId11"/>
    <p:sldId id="265" r:id="rId12"/>
    <p:sldId id="266" r:id="rId13"/>
    <p:sldId id="297" r:id="rId14"/>
    <p:sldId id="267" r:id="rId15"/>
    <p:sldId id="268" r:id="rId16"/>
    <p:sldId id="269" r:id="rId17"/>
    <p:sldId id="270" r:id="rId18"/>
    <p:sldId id="271" r:id="rId19"/>
    <p:sldId id="314" r:id="rId20"/>
    <p:sldId id="272" r:id="rId21"/>
    <p:sldId id="315" r:id="rId22"/>
    <p:sldId id="273" r:id="rId23"/>
    <p:sldId id="316" r:id="rId24"/>
    <p:sldId id="274" r:id="rId25"/>
    <p:sldId id="275" r:id="rId26"/>
    <p:sldId id="298" r:id="rId27"/>
    <p:sldId id="276" r:id="rId28"/>
    <p:sldId id="277" r:id="rId29"/>
    <p:sldId id="278" r:id="rId30"/>
    <p:sldId id="279" r:id="rId31"/>
    <p:sldId id="280" r:id="rId32"/>
    <p:sldId id="282" r:id="rId33"/>
    <p:sldId id="283" r:id="rId34"/>
    <p:sldId id="284" r:id="rId35"/>
    <p:sldId id="285" r:id="rId36"/>
    <p:sldId id="286" r:id="rId37"/>
    <p:sldId id="287" r:id="rId38"/>
    <p:sldId id="281" r:id="rId39"/>
    <p:sldId id="288" r:id="rId40"/>
    <p:sldId id="299" r:id="rId41"/>
    <p:sldId id="289" r:id="rId42"/>
    <p:sldId id="290" r:id="rId43"/>
    <p:sldId id="291" r:id="rId44"/>
    <p:sldId id="292" r:id="rId45"/>
    <p:sldId id="293" r:id="rId46"/>
    <p:sldId id="294" r:id="rId47"/>
    <p:sldId id="295"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7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4E094-E84F-4B7D-B37A-AC9B9797835B}" type="datetimeFigureOut">
              <a:rPr lang="en-US" smtClean="0"/>
              <a:t>11/29/2017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51D27-F24C-408B-96B4-CC1B80F8A94C}" type="slidenum">
              <a:rPr lang="en-US" smtClean="0"/>
              <a:t>‹#›</a:t>
            </a:fld>
            <a:endParaRPr lang="en-US"/>
          </a:p>
        </p:txBody>
      </p:sp>
    </p:spTree>
    <p:extLst>
      <p:ext uri="{BB962C8B-B14F-4D97-AF65-F5344CB8AC3E}">
        <p14:creationId xmlns:p14="http://schemas.microsoft.com/office/powerpoint/2010/main" val="31513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0CE4A7D-B227-4A2D-8FA9-ABFE4FC69979}"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09756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0E2629F-BBEF-4BE0-910F-541945C58E58}" type="datetimeFigureOut">
              <a:rPr lang="en-US" smtClean="0"/>
              <a:t>11/29/2017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EC2240-8C23-4D71-B2F9-56C2CB4F310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E2629F-BBEF-4BE0-910F-541945C58E58}"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C2240-8C23-4D71-B2F9-56C2CB4F31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CEC2240-8C23-4D71-B2F9-56C2CB4F310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E2629F-BBEF-4BE0-910F-541945C58E58}"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0E2629F-BBEF-4BE0-910F-541945C58E58}"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CEC2240-8C23-4D71-B2F9-56C2CB4F310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0E2629F-BBEF-4BE0-910F-541945C58E58}" type="datetimeFigureOut">
              <a:rPr lang="en-US" smtClean="0"/>
              <a:t>11/29/2017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EC2240-8C23-4D71-B2F9-56C2CB4F310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0E2629F-BBEF-4BE0-910F-541945C58E58}"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C2240-8C23-4D71-B2F9-56C2CB4F310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0E2629F-BBEF-4BE0-910F-541945C58E58}" type="datetimeFigureOut">
              <a:rPr lang="en-US" smtClean="0"/>
              <a:t>11/29/2017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CEC2240-8C23-4D71-B2F9-56C2CB4F310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E2629F-BBEF-4BE0-910F-541945C58E58}"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CEC2240-8C23-4D71-B2F9-56C2CB4F31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0E2629F-BBEF-4BE0-910F-541945C58E58}"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EC2240-8C23-4D71-B2F9-56C2CB4F31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CEC2240-8C23-4D71-B2F9-56C2CB4F310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0E2629F-BBEF-4BE0-910F-541945C58E58}" type="datetimeFigureOut">
              <a:rPr lang="en-US" smtClean="0"/>
              <a:t>11/29/2017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CEC2240-8C23-4D71-B2F9-56C2CB4F310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0E2629F-BBEF-4BE0-910F-541945C58E58}" type="datetimeFigureOut">
              <a:rPr lang="en-US" smtClean="0"/>
              <a:t>11/29/2017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0E2629F-BBEF-4BE0-910F-541945C58E58}" type="datetimeFigureOut">
              <a:rPr lang="en-US" smtClean="0"/>
              <a:t>11/29/2017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EC2240-8C23-4D71-B2F9-56C2CB4F310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Algebra Day 1</a:t>
            </a:r>
            <a:endParaRPr lang="en-US" dirty="0"/>
          </a:p>
        </p:txBody>
      </p:sp>
      <p:sp>
        <p:nvSpPr>
          <p:cNvPr id="2" name="Title 1"/>
          <p:cNvSpPr>
            <a:spLocks noGrp="1"/>
          </p:cNvSpPr>
          <p:nvPr>
            <p:ph type="ctrTitle"/>
          </p:nvPr>
        </p:nvSpPr>
        <p:spPr/>
        <p:txBody>
          <a:bodyPr/>
          <a:lstStyle/>
          <a:p>
            <a:r>
              <a:rPr lang="en-US" dirty="0" smtClean="0"/>
              <a:t>Geometric Patterns</a:t>
            </a:r>
            <a:endParaRPr lang="en-US" dirty="0"/>
          </a:p>
        </p:txBody>
      </p:sp>
    </p:spTree>
    <p:extLst>
      <p:ext uri="{BB962C8B-B14F-4D97-AF65-F5344CB8AC3E}">
        <p14:creationId xmlns:p14="http://schemas.microsoft.com/office/powerpoint/2010/main" val="2817189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295858" cy="274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08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Your Turn!</a:t>
            </a:r>
            <a:endParaRPr lang="en-US" dirty="0"/>
          </a:p>
        </p:txBody>
      </p:sp>
      <p:sp>
        <p:nvSpPr>
          <p:cNvPr id="3" name="Content Placeholder 2"/>
          <p:cNvSpPr>
            <a:spLocks noGrp="1"/>
          </p:cNvSpPr>
          <p:nvPr>
            <p:ph sz="quarter" idx="1"/>
          </p:nvPr>
        </p:nvSpPr>
        <p:spPr/>
        <p:txBody>
          <a:bodyPr/>
          <a:lstStyle/>
          <a:p>
            <a:r>
              <a:rPr lang="en-US" dirty="0" smtClean="0"/>
              <a:t>Complete Problem Set</a:t>
            </a:r>
          </a:p>
          <a:p>
            <a:r>
              <a:rPr lang="en-US" dirty="0" smtClean="0"/>
              <a:t>Work on Center</a:t>
            </a:r>
          </a:p>
        </p:txBody>
      </p:sp>
    </p:spTree>
    <p:extLst>
      <p:ext uri="{BB962C8B-B14F-4D97-AF65-F5344CB8AC3E}">
        <p14:creationId xmlns:p14="http://schemas.microsoft.com/office/powerpoint/2010/main" val="35649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Algebra Day 2</a:t>
            </a:r>
            <a:endParaRPr lang="en-US" dirty="0"/>
          </a:p>
        </p:txBody>
      </p:sp>
      <p:sp>
        <p:nvSpPr>
          <p:cNvPr id="2" name="Title 1"/>
          <p:cNvSpPr>
            <a:spLocks noGrp="1"/>
          </p:cNvSpPr>
          <p:nvPr>
            <p:ph type="ctrTitle"/>
          </p:nvPr>
        </p:nvSpPr>
        <p:spPr/>
        <p:txBody>
          <a:bodyPr/>
          <a:lstStyle/>
          <a:p>
            <a:r>
              <a:rPr lang="en-US" dirty="0" smtClean="0"/>
              <a:t>Numerical Patterns</a:t>
            </a:r>
            <a:endParaRPr lang="en-US" dirty="0"/>
          </a:p>
        </p:txBody>
      </p:sp>
    </p:spTree>
    <p:extLst>
      <p:ext uri="{BB962C8B-B14F-4D97-AF65-F5344CB8AC3E}">
        <p14:creationId xmlns:p14="http://schemas.microsoft.com/office/powerpoint/2010/main" val="3225220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p:txBody>
          <a:bodyPr/>
          <a:lstStyle/>
          <a:p>
            <a:r>
              <a:rPr lang="en-US" dirty="0" smtClean="0"/>
              <a:t>Denise and </a:t>
            </a:r>
            <a:r>
              <a:rPr lang="en-US" dirty="0" err="1" smtClean="0"/>
              <a:t>Levar</a:t>
            </a:r>
            <a:r>
              <a:rPr lang="en-US" dirty="0" smtClean="0"/>
              <a:t> were playing a game. They each had a pattern and needed to see who would hit the number 8 first. If they both start with 1 and Denise’s rule is “add three, subtract one” and </a:t>
            </a:r>
            <a:r>
              <a:rPr lang="en-US" dirty="0" err="1" smtClean="0"/>
              <a:t>Levar’s</a:t>
            </a:r>
            <a:r>
              <a:rPr lang="en-US" dirty="0" smtClean="0"/>
              <a:t> rule is “add five, subtract three,” who will get to eight first? How many numbers will it take each of them to get to eight?</a:t>
            </a:r>
            <a:endParaRPr lang="en-US" dirty="0"/>
          </a:p>
        </p:txBody>
      </p:sp>
    </p:spTree>
    <p:extLst>
      <p:ext uri="{BB962C8B-B14F-4D97-AF65-F5344CB8AC3E}">
        <p14:creationId xmlns:p14="http://schemas.microsoft.com/office/powerpoint/2010/main" val="1485747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Patterns</a:t>
            </a:r>
            <a:endParaRPr lang="en-US"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85884"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14684"/>
            <a:ext cx="8001000" cy="113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304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Patterns Cont.</a:t>
            </a:r>
            <a:endParaRPr lang="en-US" dirty="0"/>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095479" cy="330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01381"/>
            <a:ext cx="7580168" cy="50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884" y="5404438"/>
            <a:ext cx="6096000" cy="100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459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Patterns Cont.</a:t>
            </a:r>
            <a:endParaRPr lang="en-US" dirty="0"/>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62352" cy="283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824285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7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Patterns Cont.</a:t>
            </a:r>
            <a:endParaRPr lang="en-US" dirty="0"/>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298528"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373330"/>
            <a:ext cx="5154722" cy="99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123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08606" cy="3151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920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sz="quarter" idx="1"/>
          </p:nvPr>
        </p:nvSpPr>
        <p:spPr/>
        <p:txBody>
          <a:bodyPr/>
          <a:lstStyle/>
          <a:p>
            <a:r>
              <a:rPr lang="en-US" dirty="0" smtClean="0"/>
              <a:t>5, 8, 11, 14, 17, __, __, __</a:t>
            </a:r>
            <a:endParaRPr lang="en-US" dirty="0"/>
          </a:p>
        </p:txBody>
      </p:sp>
    </p:spTree>
    <p:extLst>
      <p:ext uri="{BB962C8B-B14F-4D97-AF65-F5344CB8AC3E}">
        <p14:creationId xmlns:p14="http://schemas.microsoft.com/office/powerpoint/2010/main" val="402063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5" name="Content Placeholder 4"/>
          <p:cNvSpPr>
            <a:spLocks noGrp="1"/>
          </p:cNvSpPr>
          <p:nvPr>
            <p:ph sz="quarter" idx="1"/>
          </p:nvPr>
        </p:nvSpPr>
        <p:spPr/>
        <p:txBody>
          <a:bodyPr/>
          <a:lstStyle/>
          <a:p>
            <a:r>
              <a:rPr lang="en-US" dirty="0" smtClean="0"/>
              <a:t>Keeley, Greg, and Katie were trying to figure out a pattern. The first figure had a square with a dot on the top side. The next figure had a square with a dot on the right side. The third had a square with a dot on the bottom side. Looking at this pattern, what would the next figure look like?</a:t>
            </a:r>
            <a:endParaRPr 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14799"/>
            <a:ext cx="4572000" cy="201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405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133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92955" cy="315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146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sz="quarter" idx="1"/>
          </p:nvPr>
        </p:nvSpPr>
        <p:spPr/>
        <p:txBody>
          <a:bodyPr/>
          <a:lstStyle/>
          <a:p>
            <a:r>
              <a:rPr lang="en-US" dirty="0" smtClean="0"/>
              <a:t>1, 3, 6, 10, 15, 21, ___, ___, ___</a:t>
            </a:r>
            <a:endParaRPr lang="en-US" dirty="0"/>
          </a:p>
        </p:txBody>
      </p:sp>
    </p:spTree>
    <p:extLst>
      <p:ext uri="{BB962C8B-B14F-4D97-AF65-F5344CB8AC3E}">
        <p14:creationId xmlns:p14="http://schemas.microsoft.com/office/powerpoint/2010/main" val="229955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47436" cy="277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408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sz="quarter" idx="1"/>
          </p:nvPr>
        </p:nvSpPr>
        <p:spPr/>
        <p:txBody>
          <a:bodyPr/>
          <a:lstStyle/>
          <a:p>
            <a:r>
              <a:rPr lang="en-US" dirty="0" smtClean="0"/>
              <a:t>24, 12, 120, 60, 600, 300, ___, ___, ___</a:t>
            </a:r>
            <a:endParaRPr lang="en-US" dirty="0"/>
          </a:p>
        </p:txBody>
      </p:sp>
    </p:spTree>
    <p:extLst>
      <p:ext uri="{BB962C8B-B14F-4D97-AF65-F5344CB8AC3E}">
        <p14:creationId xmlns:p14="http://schemas.microsoft.com/office/powerpoint/2010/main" val="262206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Your Turn!</a:t>
            </a:r>
            <a:endParaRPr lang="en-US" dirty="0"/>
          </a:p>
        </p:txBody>
      </p:sp>
      <p:sp>
        <p:nvSpPr>
          <p:cNvPr id="3" name="Content Placeholder 2"/>
          <p:cNvSpPr>
            <a:spLocks noGrp="1"/>
          </p:cNvSpPr>
          <p:nvPr>
            <p:ph sz="quarter" idx="1"/>
          </p:nvPr>
        </p:nvSpPr>
        <p:spPr/>
        <p:txBody>
          <a:bodyPr/>
          <a:lstStyle/>
          <a:p>
            <a:r>
              <a:rPr lang="en-US" dirty="0" smtClean="0"/>
              <a:t>Complete Problem Set</a:t>
            </a:r>
          </a:p>
          <a:p>
            <a:r>
              <a:rPr lang="en-US" dirty="0" smtClean="0"/>
              <a:t>Work on Center</a:t>
            </a:r>
          </a:p>
        </p:txBody>
      </p:sp>
    </p:spTree>
    <p:extLst>
      <p:ext uri="{BB962C8B-B14F-4D97-AF65-F5344CB8AC3E}">
        <p14:creationId xmlns:p14="http://schemas.microsoft.com/office/powerpoint/2010/main" val="308080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Algebra Day 3</a:t>
            </a:r>
            <a:endParaRPr lang="en-US" dirty="0"/>
          </a:p>
        </p:txBody>
      </p:sp>
      <p:sp>
        <p:nvSpPr>
          <p:cNvPr id="2" name="Title 1"/>
          <p:cNvSpPr>
            <a:spLocks noGrp="1"/>
          </p:cNvSpPr>
          <p:nvPr>
            <p:ph type="ctrTitle"/>
          </p:nvPr>
        </p:nvSpPr>
        <p:spPr/>
        <p:txBody>
          <a:bodyPr/>
          <a:lstStyle/>
          <a:p>
            <a:r>
              <a:rPr lang="en-US" dirty="0" smtClean="0"/>
              <a:t>One Step Equations</a:t>
            </a:r>
            <a:endParaRPr lang="en-US" dirty="0"/>
          </a:p>
        </p:txBody>
      </p:sp>
    </p:spTree>
    <p:extLst>
      <p:ext uri="{BB962C8B-B14F-4D97-AF65-F5344CB8AC3E}">
        <p14:creationId xmlns:p14="http://schemas.microsoft.com/office/powerpoint/2010/main" val="4008188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p:txBody>
          <a:bodyPr/>
          <a:lstStyle/>
          <a:p>
            <a:r>
              <a:rPr lang="en-US" dirty="0" smtClean="0"/>
              <a:t>Melvin planted 1,564 stalks of corn. He has harvested some of the corn and noticed that he has 785 stalks left that have not been harvested yet. How many stalks has he harvested? Write an equation to help him figure it out. Solve for your variable.</a:t>
            </a:r>
            <a:endParaRPr lang="en-US" dirty="0"/>
          </a:p>
        </p:txBody>
      </p:sp>
    </p:spTree>
    <p:extLst>
      <p:ext uri="{BB962C8B-B14F-4D97-AF65-F5344CB8AC3E}">
        <p14:creationId xmlns:p14="http://schemas.microsoft.com/office/powerpoint/2010/main" val="2176288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t>
            </a:r>
            <a:endParaRPr lang="en-US" dirty="0"/>
          </a:p>
        </p:txBody>
      </p:sp>
      <p:pic>
        <p:nvPicPr>
          <p:cNvPr id="153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534400" cy="185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623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An Equation?</a:t>
            </a:r>
            <a:endParaRPr lang="en-US" dirty="0"/>
          </a:p>
        </p:txBody>
      </p:sp>
      <p:sp>
        <p:nvSpPr>
          <p:cNvPr id="3" name="Content Placeholder 2"/>
          <p:cNvSpPr>
            <a:spLocks noGrp="1"/>
          </p:cNvSpPr>
          <p:nvPr>
            <p:ph sz="quarter" idx="1"/>
          </p:nvPr>
        </p:nvSpPr>
        <p:spPr>
          <a:xfrm>
            <a:off x="152400" y="1527048"/>
            <a:ext cx="8839200" cy="5178552"/>
          </a:xfrm>
        </p:spPr>
        <p:txBody>
          <a:bodyPr>
            <a:normAutofit/>
          </a:bodyPr>
          <a:lstStyle/>
          <a:p>
            <a:r>
              <a:rPr lang="en-US" dirty="0" smtClean="0"/>
              <a:t>Let’s begin with addition. You might see an equation like 4+ t = 8.</a:t>
            </a:r>
            <a:endParaRPr lang="en-US" dirty="0"/>
          </a:p>
          <a:p>
            <a:r>
              <a:rPr lang="en-US" dirty="0" smtClean="0"/>
              <a:t>To help you solve you can think of fact families</a:t>
            </a:r>
          </a:p>
          <a:p>
            <a:pPr lvl="1"/>
            <a:r>
              <a:rPr lang="en-US" dirty="0" smtClean="0"/>
              <a:t>Remember that addition and subtraction go together and there are two of each kind of problem.</a:t>
            </a:r>
            <a:endParaRPr lang="en-US" dirty="0"/>
          </a:p>
          <a:p>
            <a:pPr marL="0" indent="0">
              <a:buNone/>
            </a:pPr>
            <a:r>
              <a:rPr lang="en-US" dirty="0" smtClean="0"/>
              <a:t>4 + t = 8</a:t>
            </a:r>
          </a:p>
          <a:p>
            <a:pPr marL="0" indent="0">
              <a:buNone/>
            </a:pPr>
            <a:r>
              <a:rPr lang="en-US" dirty="0" smtClean="0"/>
              <a:t>t + 4 = 8</a:t>
            </a:r>
          </a:p>
          <a:p>
            <a:pPr marL="0" indent="0">
              <a:buNone/>
            </a:pPr>
            <a:r>
              <a:rPr lang="en-US" dirty="0" smtClean="0"/>
              <a:t>8 – t = 4</a:t>
            </a:r>
          </a:p>
          <a:p>
            <a:pPr marL="0" indent="0">
              <a:buNone/>
            </a:pPr>
            <a:r>
              <a:rPr lang="en-US" dirty="0" smtClean="0"/>
              <a:t>8 – 4 = t – this is the only fact family equation that is solvable.</a:t>
            </a:r>
          </a:p>
          <a:p>
            <a:pPr marL="0" indent="0">
              <a:buNone/>
            </a:pPr>
            <a:endParaRPr lang="en-US" dirty="0"/>
          </a:p>
        </p:txBody>
      </p:sp>
    </p:spTree>
    <p:extLst>
      <p:ext uri="{BB962C8B-B14F-4D97-AF65-F5344CB8AC3E}">
        <p14:creationId xmlns:p14="http://schemas.microsoft.com/office/powerpoint/2010/main" val="623158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Equations with Multiplication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03920" cy="4721352"/>
              </a:xfrm>
            </p:spPr>
            <p:txBody>
              <a:bodyPr/>
              <a:lstStyle/>
              <a:p>
                <a:r>
                  <a:rPr lang="en-US" dirty="0" smtClean="0"/>
                  <a:t>Now let’s continue with multiplication.</a:t>
                </a:r>
              </a:p>
              <a:p>
                <a:pPr lvl="1"/>
                <a:r>
                  <a:rPr lang="en-US" dirty="0" smtClean="0"/>
                  <a:t>9 x k = 72</a:t>
                </a:r>
              </a:p>
              <a:p>
                <a:pPr lvl="1"/>
                <a:endParaRPr lang="en-US" dirty="0"/>
              </a:p>
              <a:p>
                <a:r>
                  <a:rPr lang="en-US" dirty="0" smtClean="0"/>
                  <a:t>Again, use fact families to help you solve – remember that division goes with multiplication.</a:t>
                </a:r>
              </a:p>
              <a:p>
                <a:endParaRPr lang="en-US" dirty="0"/>
              </a:p>
              <a:p>
                <a:pPr marL="0" indent="0">
                  <a:buNone/>
                </a:pPr>
                <a:r>
                  <a:rPr lang="en-US" dirty="0" smtClean="0"/>
                  <a:t>9 x k = 72</a:t>
                </a:r>
              </a:p>
              <a:p>
                <a:pPr marL="0" indent="0">
                  <a:buNone/>
                </a:pPr>
                <a:r>
                  <a:rPr lang="en-US" dirty="0"/>
                  <a:t>k</a:t>
                </a:r>
                <a:r>
                  <a:rPr lang="en-US" dirty="0" smtClean="0"/>
                  <a:t> x 9 = 72</a:t>
                </a:r>
              </a:p>
              <a:p>
                <a:pPr marL="0" indent="0">
                  <a:buNone/>
                </a:pPr>
                <a:r>
                  <a:rPr lang="en-US" dirty="0" smtClean="0"/>
                  <a:t>72 </a:t>
                </a:r>
                <a14:m>
                  <m:oMath xmlns:m="http://schemas.openxmlformats.org/officeDocument/2006/math">
                    <m:r>
                      <a:rPr lang="en-US" i="1" smtClean="0">
                        <a:latin typeface="Cambria Math"/>
                        <a:ea typeface="Cambria Math"/>
                      </a:rPr>
                      <m:t>÷</m:t>
                    </m:r>
                  </m:oMath>
                </a14:m>
                <a:r>
                  <a:rPr lang="en-US" dirty="0" smtClean="0"/>
                  <a:t> k = 9</a:t>
                </a:r>
              </a:p>
              <a:p>
                <a:pPr marL="0" indent="0">
                  <a:buNone/>
                </a:pPr>
                <a:r>
                  <a:rPr lang="en-US" dirty="0" smtClean="0"/>
                  <a:t>72 </a:t>
                </a:r>
                <a14:m>
                  <m:oMath xmlns:m="http://schemas.openxmlformats.org/officeDocument/2006/math">
                    <m:r>
                      <a:rPr lang="en-US" i="1" smtClean="0">
                        <a:latin typeface="Cambria Math"/>
                        <a:ea typeface="Cambria Math"/>
                      </a:rPr>
                      <m:t>÷</m:t>
                    </m:r>
                  </m:oMath>
                </a14:m>
                <a:r>
                  <a:rPr lang="en-US" dirty="0" smtClean="0"/>
                  <a:t> 9 = k</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721352"/>
              </a:xfrm>
              <a:blipFill rotWithShape="1">
                <a:blip r:embed="rId2"/>
                <a:stretch>
                  <a:fillRect l="-1362" t="-1163" b="-2455"/>
                </a:stretch>
              </a:blipFill>
            </p:spPr>
            <p:txBody>
              <a:bodyPr/>
              <a:lstStyle/>
              <a:p>
                <a:r>
                  <a:rPr lang="en-US">
                    <a:noFill/>
                  </a:rPr>
                  <a:t> </a:t>
                </a:r>
              </a:p>
            </p:txBody>
          </p:sp>
        </mc:Fallback>
      </mc:AlternateContent>
    </p:spTree>
    <p:extLst>
      <p:ext uri="{BB962C8B-B14F-4D97-AF65-F5344CB8AC3E}">
        <p14:creationId xmlns:p14="http://schemas.microsoft.com/office/powerpoint/2010/main" val="251153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Patterns</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Patterns that use shapes</a:t>
            </a:r>
          </a:p>
          <a:p>
            <a:endParaRPr lang="en-US" dirty="0"/>
          </a:p>
          <a:p>
            <a:pPr lvl="1"/>
            <a:r>
              <a:rPr lang="en-US" dirty="0" smtClean="0"/>
              <a:t>EX : </a:t>
            </a:r>
          </a:p>
          <a:p>
            <a:pPr lvl="1"/>
            <a:endParaRPr lang="en-US" dirty="0"/>
          </a:p>
          <a:p>
            <a:pPr lvl="1"/>
            <a:endParaRPr lang="en-US" dirty="0" smtClean="0"/>
          </a:p>
          <a:p>
            <a:pPr lvl="1"/>
            <a:endParaRPr lang="en-US" dirty="0"/>
          </a:p>
          <a:p>
            <a:pPr lvl="1"/>
            <a:endParaRPr lang="en-US" dirty="0" smtClean="0"/>
          </a:p>
          <a:p>
            <a:pPr marL="274320" lvl="1" indent="0">
              <a:buNone/>
            </a:pPr>
            <a:r>
              <a:rPr lang="en-US" dirty="0" smtClean="0"/>
              <a:t> Base Pattern</a:t>
            </a:r>
          </a:p>
          <a:p>
            <a:pPr marL="274320" lvl="1" indent="0">
              <a:buNone/>
            </a:pPr>
            <a:endParaRPr lang="en-US" dirty="0"/>
          </a:p>
          <a:p>
            <a:pPr lvl="1"/>
            <a:r>
              <a:rPr lang="en-US" dirty="0" smtClean="0"/>
              <a:t>A base pattern is the part of the pattern that repeats itself.</a:t>
            </a:r>
          </a:p>
          <a:p>
            <a:pPr lvl="1"/>
            <a:r>
              <a:rPr lang="en-US" dirty="0" smtClean="0"/>
              <a:t>What are the next three shapes in this pattern?</a:t>
            </a:r>
            <a:endParaRPr lang="en-US" dirty="0"/>
          </a:p>
        </p:txBody>
      </p:sp>
      <p:sp>
        <p:nvSpPr>
          <p:cNvPr id="4" name="Regular Pentagon 3"/>
          <p:cNvSpPr/>
          <p:nvPr/>
        </p:nvSpPr>
        <p:spPr>
          <a:xfrm>
            <a:off x="1227312" y="3276598"/>
            <a:ext cx="655320" cy="661220"/>
          </a:xfrm>
          <a:prstGeom prst="pent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Hexagon 4"/>
          <p:cNvSpPr/>
          <p:nvPr/>
        </p:nvSpPr>
        <p:spPr>
          <a:xfrm>
            <a:off x="2057400" y="3276599"/>
            <a:ext cx="679704" cy="66121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gular Pentagon 5"/>
          <p:cNvSpPr/>
          <p:nvPr/>
        </p:nvSpPr>
        <p:spPr>
          <a:xfrm>
            <a:off x="381000" y="3276598"/>
            <a:ext cx="655320" cy="661220"/>
          </a:xfrm>
          <a:prstGeom prst="pent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gular Pentagon 6"/>
          <p:cNvSpPr/>
          <p:nvPr/>
        </p:nvSpPr>
        <p:spPr>
          <a:xfrm>
            <a:off x="2895600" y="3276598"/>
            <a:ext cx="655320" cy="661220"/>
          </a:xfrm>
          <a:prstGeom prst="pent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gular Pentagon 7"/>
          <p:cNvSpPr/>
          <p:nvPr/>
        </p:nvSpPr>
        <p:spPr>
          <a:xfrm>
            <a:off x="3733800" y="3276599"/>
            <a:ext cx="655320" cy="661220"/>
          </a:xfrm>
          <a:prstGeom prst="pent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Hexagon 8"/>
          <p:cNvSpPr/>
          <p:nvPr/>
        </p:nvSpPr>
        <p:spPr>
          <a:xfrm>
            <a:off x="4572000" y="3276598"/>
            <a:ext cx="679704" cy="66121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gular Pentagon 9"/>
          <p:cNvSpPr/>
          <p:nvPr/>
        </p:nvSpPr>
        <p:spPr>
          <a:xfrm>
            <a:off x="5486400" y="3276599"/>
            <a:ext cx="655320" cy="661220"/>
          </a:xfrm>
          <a:prstGeom prst="pent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gular Pentagon 10"/>
          <p:cNvSpPr/>
          <p:nvPr/>
        </p:nvSpPr>
        <p:spPr>
          <a:xfrm>
            <a:off x="6324600" y="3276597"/>
            <a:ext cx="655320" cy="661220"/>
          </a:xfrm>
          <a:prstGeom prst="pent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Hexagon 11"/>
          <p:cNvSpPr/>
          <p:nvPr/>
        </p:nvSpPr>
        <p:spPr>
          <a:xfrm>
            <a:off x="7239000" y="3276600"/>
            <a:ext cx="679704" cy="66121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rot="16200000">
            <a:off x="1276730" y="3384496"/>
            <a:ext cx="552450" cy="16885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5077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Equations with Subtraction</a:t>
            </a:r>
            <a:endParaRPr lang="en-US" dirty="0"/>
          </a:p>
        </p:txBody>
      </p:sp>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Let’s continue with subtraction. Remember the inverse of subtraction is addition.</a:t>
            </a:r>
          </a:p>
          <a:p>
            <a:endParaRPr lang="en-US" dirty="0"/>
          </a:p>
          <a:p>
            <a:r>
              <a:rPr lang="en-US" dirty="0" smtClean="0"/>
              <a:t>r – 9 = 21 – remember, in subtraction, the biggest number always goes first, so in this equation, r would be the greatest number.</a:t>
            </a:r>
          </a:p>
          <a:p>
            <a:endParaRPr lang="en-US" dirty="0"/>
          </a:p>
          <a:p>
            <a:r>
              <a:rPr lang="en-US" dirty="0" smtClean="0"/>
              <a:t>Again, think of fact families</a:t>
            </a:r>
          </a:p>
          <a:p>
            <a:pPr marL="0" indent="0">
              <a:buNone/>
            </a:pPr>
            <a:r>
              <a:rPr lang="en-US" dirty="0" smtClean="0"/>
              <a:t>r – 9 = 21</a:t>
            </a:r>
          </a:p>
          <a:p>
            <a:pPr marL="0" indent="0">
              <a:buNone/>
            </a:pPr>
            <a:r>
              <a:rPr lang="en-US" dirty="0" smtClean="0"/>
              <a:t>r – 21 = 9</a:t>
            </a:r>
          </a:p>
          <a:p>
            <a:pPr marL="0" indent="0">
              <a:buNone/>
            </a:pPr>
            <a:r>
              <a:rPr lang="en-US" dirty="0" smtClean="0"/>
              <a:t>21 + 9 = r</a:t>
            </a:r>
          </a:p>
          <a:p>
            <a:pPr marL="0" indent="0">
              <a:buNone/>
            </a:pPr>
            <a:r>
              <a:rPr lang="en-US" dirty="0" smtClean="0"/>
              <a:t>9 + 21 = r</a:t>
            </a:r>
          </a:p>
          <a:p>
            <a:pPr marL="0" indent="0">
              <a:buNone/>
            </a:pPr>
            <a:endParaRPr lang="en-US" dirty="0"/>
          </a:p>
        </p:txBody>
      </p:sp>
    </p:spTree>
    <p:extLst>
      <p:ext uri="{BB962C8B-B14F-4D97-AF65-F5344CB8AC3E}">
        <p14:creationId xmlns:p14="http://schemas.microsoft.com/office/powerpoint/2010/main" val="1779088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Equations with Division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01752" y="1527048"/>
                <a:ext cx="8503920" cy="4949952"/>
              </a:xfrm>
            </p:spPr>
            <p:txBody>
              <a:bodyPr>
                <a:normAutofit fontScale="92500" lnSpcReduction="10000"/>
              </a:bodyPr>
              <a:lstStyle/>
              <a:p>
                <a:r>
                  <a:rPr lang="en-US" dirty="0" smtClean="0"/>
                  <a:t>Let’s continue with division equations. Remember the inverse of division is multiplication.</a:t>
                </a:r>
              </a:p>
              <a:p>
                <a:endParaRPr lang="en-US" dirty="0"/>
              </a:p>
              <a:p>
                <a:r>
                  <a:rPr lang="en-US" dirty="0" smtClean="0"/>
                  <a:t>p </a:t>
                </a:r>
                <a14:m>
                  <m:oMath xmlns:m="http://schemas.openxmlformats.org/officeDocument/2006/math">
                    <m:r>
                      <a:rPr lang="en-US" i="1" smtClean="0">
                        <a:latin typeface="Cambria Math"/>
                        <a:ea typeface="Cambria Math"/>
                      </a:rPr>
                      <m:t>÷</m:t>
                    </m:r>
                  </m:oMath>
                </a14:m>
                <a:r>
                  <a:rPr lang="en-US" dirty="0" smtClean="0"/>
                  <a:t> 5 = 20 … just like in subtraction, in division, the largest number always goes first, so in this equation, the largest number is p. </a:t>
                </a:r>
              </a:p>
              <a:p>
                <a:endParaRPr lang="en-US" dirty="0"/>
              </a:p>
              <a:p>
                <a:r>
                  <a:rPr lang="en-US" dirty="0" smtClean="0"/>
                  <a:t>Again, think of families</a:t>
                </a:r>
              </a:p>
              <a:p>
                <a:pPr marL="0" indent="0">
                  <a:buNone/>
                </a:pPr>
                <a:r>
                  <a:rPr lang="en-US" dirty="0" smtClean="0"/>
                  <a:t>p </a:t>
                </a:r>
                <a14:m>
                  <m:oMath xmlns:m="http://schemas.openxmlformats.org/officeDocument/2006/math">
                    <m:r>
                      <a:rPr lang="en-US" i="1" smtClean="0">
                        <a:latin typeface="Cambria Math"/>
                        <a:ea typeface="Cambria Math"/>
                      </a:rPr>
                      <m:t>÷</m:t>
                    </m:r>
                  </m:oMath>
                </a14:m>
                <a:r>
                  <a:rPr lang="en-US" dirty="0" smtClean="0"/>
                  <a:t> 5 = 20</a:t>
                </a:r>
              </a:p>
              <a:p>
                <a:pPr marL="0" indent="0">
                  <a:buNone/>
                </a:pPr>
                <a:r>
                  <a:rPr lang="en-US" dirty="0" smtClean="0"/>
                  <a:t>p </a:t>
                </a:r>
                <a14:m>
                  <m:oMath xmlns:m="http://schemas.openxmlformats.org/officeDocument/2006/math">
                    <m:r>
                      <a:rPr lang="en-US" i="1" smtClean="0">
                        <a:latin typeface="Cambria Math"/>
                        <a:ea typeface="Cambria Math"/>
                      </a:rPr>
                      <m:t>÷</m:t>
                    </m:r>
                  </m:oMath>
                </a14:m>
                <a:r>
                  <a:rPr lang="en-US" dirty="0" smtClean="0"/>
                  <a:t> 20 = 5</a:t>
                </a:r>
              </a:p>
              <a:p>
                <a:pPr marL="0" indent="0">
                  <a:buNone/>
                </a:pPr>
                <a:r>
                  <a:rPr lang="en-US" dirty="0" smtClean="0"/>
                  <a:t>20 x 5 = p</a:t>
                </a:r>
              </a:p>
              <a:p>
                <a:pPr marL="0" indent="0">
                  <a:buNone/>
                </a:pPr>
                <a:r>
                  <a:rPr lang="en-US" smtClean="0"/>
                  <a:t>5 x 20 = p</a:t>
                </a: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01752" y="1527048"/>
                <a:ext cx="8503920" cy="4949952"/>
              </a:xfrm>
              <a:blipFill rotWithShape="1">
                <a:blip r:embed="rId2"/>
                <a:stretch>
                  <a:fillRect l="-1219" t="-1724" b="-123"/>
                </a:stretch>
              </a:blipFill>
            </p:spPr>
            <p:txBody>
              <a:bodyPr/>
              <a:lstStyle/>
              <a:p>
                <a:r>
                  <a:rPr lang="en-US">
                    <a:noFill/>
                  </a:rPr>
                  <a:t> </a:t>
                </a:r>
              </a:p>
            </p:txBody>
          </p:sp>
        </mc:Fallback>
      </mc:AlternateContent>
    </p:spTree>
    <p:extLst>
      <p:ext uri="{BB962C8B-B14F-4D97-AF65-F5344CB8AC3E}">
        <p14:creationId xmlns:p14="http://schemas.microsoft.com/office/powerpoint/2010/main" val="1143270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583844" cy="38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858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488343" cy="353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373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407554"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997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sz="quarter" idx="1"/>
          </p:nvPr>
        </p:nvSpPr>
        <p:spPr/>
        <p:txBody>
          <a:bodyPr/>
          <a:lstStyle/>
          <a:p>
            <a:r>
              <a:rPr lang="en-US" dirty="0" smtClean="0"/>
              <a:t>Find the value of “k” in this equation.</a:t>
            </a:r>
          </a:p>
          <a:p>
            <a:pPr marL="0" indent="0">
              <a:buNone/>
            </a:pPr>
            <a:endParaRPr lang="en-US" dirty="0"/>
          </a:p>
          <a:p>
            <a:pPr marL="0" indent="0" algn="ctr">
              <a:buNone/>
            </a:pPr>
            <a:r>
              <a:rPr lang="en-US" sz="8000" dirty="0">
                <a:latin typeface="Albertus MT" pitchFamily="18" charset="0"/>
              </a:rPr>
              <a:t>5</a:t>
            </a:r>
            <a:r>
              <a:rPr lang="en-US" sz="8000" dirty="0" smtClean="0">
                <a:latin typeface="Albertus MT" pitchFamily="18" charset="0"/>
              </a:rPr>
              <a:t> x K = 85</a:t>
            </a:r>
            <a:endParaRPr lang="en-US" sz="8000" dirty="0">
              <a:latin typeface="Albertus MT" pitchFamily="18" charset="0"/>
            </a:endParaRPr>
          </a:p>
        </p:txBody>
      </p:sp>
    </p:spTree>
    <p:extLst>
      <p:ext uri="{BB962C8B-B14F-4D97-AF65-F5344CB8AC3E}">
        <p14:creationId xmlns:p14="http://schemas.microsoft.com/office/powerpoint/2010/main" val="1393942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4068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086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50775" cy="368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647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Your Turn!</a:t>
            </a:r>
            <a:endParaRPr lang="en-US" dirty="0"/>
          </a:p>
        </p:txBody>
      </p:sp>
      <p:sp>
        <p:nvSpPr>
          <p:cNvPr id="3" name="Content Placeholder 2"/>
          <p:cNvSpPr>
            <a:spLocks noGrp="1"/>
          </p:cNvSpPr>
          <p:nvPr>
            <p:ph sz="quarter" idx="1"/>
          </p:nvPr>
        </p:nvSpPr>
        <p:spPr/>
        <p:txBody>
          <a:bodyPr/>
          <a:lstStyle/>
          <a:p>
            <a:r>
              <a:rPr lang="en-US" dirty="0" smtClean="0"/>
              <a:t>Complete Problem Set</a:t>
            </a:r>
          </a:p>
          <a:p>
            <a:r>
              <a:rPr lang="en-US" dirty="0" smtClean="0"/>
              <a:t>Work on Center</a:t>
            </a:r>
          </a:p>
        </p:txBody>
      </p:sp>
    </p:spTree>
    <p:extLst>
      <p:ext uri="{BB962C8B-B14F-4D97-AF65-F5344CB8AC3E}">
        <p14:creationId xmlns:p14="http://schemas.microsoft.com/office/powerpoint/2010/main" val="99480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Algebra Day 4</a:t>
            </a:r>
            <a:endParaRPr lang="en-US" dirty="0"/>
          </a:p>
        </p:txBody>
      </p:sp>
      <p:sp>
        <p:nvSpPr>
          <p:cNvPr id="2" name="Title 1"/>
          <p:cNvSpPr>
            <a:spLocks noGrp="1"/>
          </p:cNvSpPr>
          <p:nvPr>
            <p:ph type="ctrTitle"/>
          </p:nvPr>
        </p:nvSpPr>
        <p:spPr/>
        <p:txBody>
          <a:bodyPr/>
          <a:lstStyle/>
          <a:p>
            <a:r>
              <a:rPr lang="en-US" dirty="0" smtClean="0"/>
              <a:t>Function Tables</a:t>
            </a:r>
            <a:endParaRPr lang="en-US" dirty="0"/>
          </a:p>
        </p:txBody>
      </p:sp>
    </p:spTree>
    <p:extLst>
      <p:ext uri="{BB962C8B-B14F-4D97-AF65-F5344CB8AC3E}">
        <p14:creationId xmlns:p14="http://schemas.microsoft.com/office/powerpoint/2010/main" val="72303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Patterns Cont.</a:t>
            </a:r>
            <a:endParaRPr lang="en-US" dirty="0"/>
          </a:p>
        </p:txBody>
      </p:sp>
      <p:sp>
        <p:nvSpPr>
          <p:cNvPr id="3" name="Content Placeholder 2"/>
          <p:cNvSpPr>
            <a:spLocks noGrp="1"/>
          </p:cNvSpPr>
          <p:nvPr>
            <p:ph sz="quarter" idx="1"/>
          </p:nvPr>
        </p:nvSpPr>
        <p:spPr/>
        <p:txBody>
          <a:bodyPr/>
          <a:lstStyle/>
          <a:p>
            <a:r>
              <a:rPr lang="en-US" dirty="0" smtClean="0"/>
              <a:t>Sometimes a pattern will increase or “grow” as it goes.</a:t>
            </a:r>
          </a:p>
          <a:p>
            <a:endParaRPr lang="en-US" dirty="0"/>
          </a:p>
          <a:p>
            <a:pPr lvl="1"/>
            <a:r>
              <a:rPr lang="en-US" dirty="0" smtClean="0"/>
              <a:t>EX:</a:t>
            </a:r>
          </a:p>
          <a:p>
            <a:pPr lvl="1"/>
            <a:endParaRPr lang="en-US" dirty="0"/>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2" y="2871019"/>
            <a:ext cx="54006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01" y="3782957"/>
            <a:ext cx="7701996" cy="148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0037" y="5270086"/>
            <a:ext cx="5122299" cy="48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121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sz="quarter" idx="1"/>
          </p:nvPr>
        </p:nvSpPr>
        <p:spPr/>
        <p:txBody>
          <a:bodyPr/>
          <a:lstStyle/>
          <a:p>
            <a:r>
              <a:rPr lang="en-US" dirty="0" smtClean="0"/>
              <a:t>If Katherine had a function table with 3 x d = t, and she needed t to be 15, what would d need </a:t>
            </a:r>
            <a:r>
              <a:rPr lang="en-US" smtClean="0"/>
              <a:t>to equal?</a:t>
            </a:r>
            <a:endParaRPr lang="en-US"/>
          </a:p>
        </p:txBody>
      </p:sp>
    </p:spTree>
    <p:extLst>
      <p:ext uri="{BB962C8B-B14F-4D97-AF65-F5344CB8AC3E}">
        <p14:creationId xmlns:p14="http://schemas.microsoft.com/office/powerpoint/2010/main" val="3159203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Function Table?</a:t>
            </a:r>
            <a:endParaRPr lang="en-US"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44045"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740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Tables</a:t>
            </a: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65557" cy="106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971800"/>
            <a:ext cx="2133600" cy="331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142" y="2743199"/>
            <a:ext cx="4953000" cy="239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219" y="5372909"/>
            <a:ext cx="3760839" cy="91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544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Tables</a:t>
            </a:r>
            <a:endParaRPr lang="en-US"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000624" cy="99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67000"/>
            <a:ext cx="5273429" cy="109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43366"/>
            <a:ext cx="2286000" cy="346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218" y="3962400"/>
            <a:ext cx="509122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997" y="5029200"/>
            <a:ext cx="4609441" cy="86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169875" y="5461334"/>
            <a:ext cx="249563" cy="310815"/>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7944573" y="5527533"/>
            <a:ext cx="474867" cy="371475"/>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8039491" y="5228815"/>
            <a:ext cx="379947" cy="43660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99269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Tables</a:t>
            </a:r>
            <a:endParaRPr lang="en-US" dirty="0"/>
          </a:p>
        </p:txBody>
      </p:sp>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47787" cy="116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66806"/>
            <a:ext cx="2286000" cy="349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66806"/>
            <a:ext cx="5803825" cy="218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373" y="5010195"/>
            <a:ext cx="3733800" cy="129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376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3634581" cy="4882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390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3377406" cy="47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263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Your Turn!</a:t>
            </a:r>
            <a:endParaRPr lang="en-US" dirty="0"/>
          </a:p>
        </p:txBody>
      </p:sp>
      <p:sp>
        <p:nvSpPr>
          <p:cNvPr id="3" name="Content Placeholder 2"/>
          <p:cNvSpPr>
            <a:spLocks noGrp="1"/>
          </p:cNvSpPr>
          <p:nvPr>
            <p:ph sz="quarter" idx="1"/>
          </p:nvPr>
        </p:nvSpPr>
        <p:spPr/>
        <p:txBody>
          <a:bodyPr/>
          <a:lstStyle/>
          <a:p>
            <a:r>
              <a:rPr lang="en-US" dirty="0" smtClean="0"/>
              <a:t>Complete Problem Set</a:t>
            </a:r>
          </a:p>
          <a:p>
            <a:r>
              <a:rPr lang="en-US" dirty="0" smtClean="0"/>
              <a:t>Work on Center</a:t>
            </a:r>
          </a:p>
        </p:txBody>
      </p:sp>
    </p:spTree>
    <p:extLst>
      <p:ext uri="{BB962C8B-B14F-4D97-AF65-F5344CB8AC3E}">
        <p14:creationId xmlns:p14="http://schemas.microsoft.com/office/powerpoint/2010/main" val="4003653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a:t>
            </a:r>
            <a:endParaRPr lang="en-US" dirty="0"/>
          </a:p>
        </p:txBody>
      </p:sp>
      <p:sp>
        <p:nvSpPr>
          <p:cNvPr id="3" name="Content Placeholder 2"/>
          <p:cNvSpPr>
            <a:spLocks noGrp="1"/>
          </p:cNvSpPr>
          <p:nvPr>
            <p:ph sz="quarter" idx="1"/>
          </p:nvPr>
        </p:nvSpPr>
        <p:spPr/>
        <p:txBody>
          <a:bodyPr/>
          <a:lstStyle/>
          <a:p>
            <a:r>
              <a:rPr lang="en-US" dirty="0" smtClean="0"/>
              <a:t>Book Activity</a:t>
            </a:r>
            <a:endParaRPr lang="en-US" dirty="0"/>
          </a:p>
        </p:txBody>
      </p:sp>
    </p:spTree>
    <p:extLst>
      <p:ext uri="{BB962C8B-B14F-4D97-AF65-F5344CB8AC3E}">
        <p14:creationId xmlns:p14="http://schemas.microsoft.com/office/powerpoint/2010/main" val="4157804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Days 6-7</a:t>
            </a:r>
            <a:endParaRPr lang="en-US" dirty="0"/>
          </a:p>
        </p:txBody>
      </p:sp>
      <p:sp>
        <p:nvSpPr>
          <p:cNvPr id="3" name="Content Placeholder 2"/>
          <p:cNvSpPr>
            <a:spLocks noGrp="1"/>
          </p:cNvSpPr>
          <p:nvPr>
            <p:ph sz="quarter" idx="1"/>
          </p:nvPr>
        </p:nvSpPr>
        <p:spPr/>
        <p:txBody>
          <a:bodyPr/>
          <a:lstStyle/>
          <a:p>
            <a:r>
              <a:rPr lang="en-US" dirty="0" smtClean="0"/>
              <a:t>Use printouts from Howard County PS with homework I </a:t>
            </a:r>
            <a:r>
              <a:rPr lang="en-US" smtClean="0"/>
              <a:t>have created.</a:t>
            </a:r>
            <a:endParaRPr lang="en-US"/>
          </a:p>
        </p:txBody>
      </p:sp>
    </p:spTree>
    <p:extLst>
      <p:ext uri="{BB962C8B-B14F-4D97-AF65-F5344CB8AC3E}">
        <p14:creationId xmlns:p14="http://schemas.microsoft.com/office/powerpoint/2010/main" val="257298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Patterns Cont.</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842016" cy="380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0"/>
            <a:ext cx="6248400" cy="101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444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Algebra Reteach/Game Day</a:t>
            </a:r>
            <a:endParaRPr lang="en-US" dirty="0"/>
          </a:p>
        </p:txBody>
      </p:sp>
    </p:spTree>
    <p:extLst>
      <p:ext uri="{BB962C8B-B14F-4D97-AF65-F5344CB8AC3E}">
        <p14:creationId xmlns:p14="http://schemas.microsoft.com/office/powerpoint/2010/main" val="3803689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Test Review</a:t>
            </a:r>
            <a:endParaRPr lang="en-US" dirty="0"/>
          </a:p>
        </p:txBody>
      </p:sp>
    </p:spTree>
    <p:extLst>
      <p:ext uri="{BB962C8B-B14F-4D97-AF65-F5344CB8AC3E}">
        <p14:creationId xmlns:p14="http://schemas.microsoft.com/office/powerpoint/2010/main" val="1116009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Test</a:t>
            </a:r>
            <a:endParaRPr lang="en-US" dirty="0"/>
          </a:p>
        </p:txBody>
      </p:sp>
    </p:spTree>
    <p:extLst>
      <p:ext uri="{BB962C8B-B14F-4D97-AF65-F5344CB8AC3E}">
        <p14:creationId xmlns:p14="http://schemas.microsoft.com/office/powerpoint/2010/main" val="2811087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Fractions Lesson 1</a:t>
            </a:r>
            <a:endParaRPr lang="en-US" dirty="0"/>
          </a:p>
        </p:txBody>
      </p:sp>
    </p:spTree>
    <p:extLst>
      <p:ext uri="{BB962C8B-B14F-4D97-AF65-F5344CB8AC3E}">
        <p14:creationId xmlns:p14="http://schemas.microsoft.com/office/powerpoint/2010/main" val="4189868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447800"/>
                <a:ext cx="8458200" cy="5105400"/>
              </a:xfrm>
            </p:spPr>
            <p:txBody>
              <a:bodyPr>
                <a:normAutofit lnSpcReduction="10000"/>
              </a:bodyPr>
              <a:lstStyle/>
              <a:p>
                <a:r>
                  <a:rPr lang="en-US" dirty="0" smtClean="0"/>
                  <a:t>The strip of paper each of you has represents a whole. It represents the number 1.</a:t>
                </a:r>
              </a:p>
              <a:p>
                <a:r>
                  <a:rPr lang="en-US" dirty="0" smtClean="0"/>
                  <a:t>Now fold to decompose the whole into three equal parts and trace the creases that you made with your pencil.</a:t>
                </a:r>
              </a:p>
              <a:p>
                <a:r>
                  <a:rPr lang="en-US" dirty="0" smtClean="0"/>
                  <a:t>Now let’s draw a number bond to represent the whole decomposed into 3 units of </a:t>
                </a:r>
                <a14:m>
                  <m:oMath xmlns:m="http://schemas.openxmlformats.org/officeDocument/2006/math">
                    <m:f>
                      <m:fPr>
                        <m:ctrlPr>
                          <a:rPr lang="en-US" i="1" smtClean="0">
                            <a:latin typeface="Cambria Math"/>
                          </a:rPr>
                        </m:ctrlPr>
                      </m:fPr>
                      <m:num>
                        <m:r>
                          <a:rPr lang="en-US" b="0" i="1" smtClean="0">
                            <a:latin typeface="Cambria Math"/>
                          </a:rPr>
                          <m:t>1</m:t>
                        </m:r>
                      </m:num>
                      <m:den>
                        <m:r>
                          <a:rPr lang="en-US" b="0" i="1" smtClean="0">
                            <a:latin typeface="Cambria Math"/>
                          </a:rPr>
                          <m:t>3</m:t>
                        </m:r>
                      </m:den>
                    </m:f>
                  </m:oMath>
                </a14:m>
                <a:r>
                  <a:rPr lang="en-US" dirty="0" smtClean="0"/>
                  <a:t>.</a:t>
                </a:r>
              </a:p>
              <a:p>
                <a:r>
                  <a:rPr lang="en-US" dirty="0" smtClean="0"/>
                  <a:t>Who can tell me an addition sentence that is represented by this number bod starting with 1 = ?</a:t>
                </a:r>
              </a:p>
              <a:p>
                <a:r>
                  <a:rPr lang="en-US" dirty="0" smtClean="0"/>
                  <a:t>What is another addition sentence that we could create to represent this number bond?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447800"/>
                <a:ext cx="8458200" cy="5105400"/>
              </a:xfrm>
              <a:blipFill rotWithShape="1">
                <a:blip r:embed="rId2"/>
                <a:stretch>
                  <a:fillRect l="-721" t="-1075" r="-2379"/>
                </a:stretch>
              </a:blipFill>
            </p:spPr>
            <p:txBody>
              <a:bodyPr/>
              <a:lstStyle/>
              <a:p>
                <a:r>
                  <a:rPr lang="en-US">
                    <a:noFill/>
                  </a:rPr>
                  <a:t> </a:t>
                </a:r>
              </a:p>
            </p:txBody>
          </p:sp>
        </mc:Fallback>
      </mc:AlternateContent>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481904" cy="127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891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smtClean="0"/>
                  <a:t>Take the same strip and fold each third in half. </a:t>
                </a:r>
                <a:endParaRPr lang="en-US" dirty="0"/>
              </a:p>
              <a:p>
                <a:r>
                  <a:rPr lang="en-US" dirty="0" smtClean="0"/>
                  <a:t>What fractional parts are shown now?</a:t>
                </a:r>
              </a:p>
              <a:p>
                <a:r>
                  <a:rPr lang="en-US" dirty="0" smtClean="0"/>
                  <a:t>Shade in five of the sections. What fraction is represented?</a:t>
                </a:r>
              </a:p>
              <a:p>
                <a:r>
                  <a:rPr lang="en-US" dirty="0" smtClean="0"/>
                  <a:t>Now decompose five sixths into 5 units of one sixth with a number bond.</a:t>
                </a:r>
              </a:p>
              <a:p>
                <a:r>
                  <a:rPr lang="en-US" dirty="0" smtClean="0"/>
                  <a:t>Give me a number sentence representing this decomposition beginning with </a:t>
                </a:r>
                <a14:m>
                  <m:oMath xmlns:m="http://schemas.openxmlformats.org/officeDocument/2006/math">
                    <m:f>
                      <m:fPr>
                        <m:ctrlPr>
                          <a:rPr lang="en-US" i="1" smtClean="0">
                            <a:latin typeface="Cambria Math"/>
                          </a:rPr>
                        </m:ctrlPr>
                      </m:fPr>
                      <m:num>
                        <m:r>
                          <a:rPr lang="en-US" b="0" i="1" smtClean="0">
                            <a:latin typeface="Cambria Math"/>
                          </a:rPr>
                          <m:t>5</m:t>
                        </m:r>
                      </m:num>
                      <m:den>
                        <m:r>
                          <a:rPr lang="en-US" b="0" i="1" smtClean="0">
                            <a:latin typeface="Cambria Math"/>
                          </a:rPr>
                          <m:t>6</m:t>
                        </m:r>
                      </m:den>
                    </m:f>
                  </m:oMath>
                </a14:m>
                <a:r>
                  <a:rPr lang="en-US" dirty="0" smtClean="0"/>
                  <a:t> = </a:t>
                </a:r>
              </a:p>
              <a:p>
                <a:r>
                  <a:rPr lang="en-US" dirty="0" smtClean="0"/>
                  <a:t>What is another way </a:t>
                </a:r>
              </a:p>
              <a:p>
                <a:r>
                  <a:rPr lang="en-US" dirty="0" smtClean="0"/>
                  <a:t>We could decompose </a:t>
                </a:r>
                <a14:m>
                  <m:oMath xmlns:m="http://schemas.openxmlformats.org/officeDocument/2006/math">
                    <m:f>
                      <m:fPr>
                        <m:ctrlPr>
                          <a:rPr lang="en-US" i="1">
                            <a:latin typeface="Cambria Math"/>
                          </a:rPr>
                        </m:ctrlPr>
                      </m:fPr>
                      <m:num>
                        <m:r>
                          <a:rPr lang="en-US" i="1">
                            <a:latin typeface="Cambria Math"/>
                          </a:rPr>
                          <m:t>5</m:t>
                        </m:r>
                      </m:num>
                      <m:den>
                        <m:r>
                          <a:rPr lang="en-US" i="1">
                            <a:latin typeface="Cambria Math"/>
                          </a:rPr>
                          <m:t>6</m:t>
                        </m:r>
                      </m:den>
                    </m:f>
                  </m:oMath>
                </a14:m>
                <a:r>
                  <a:rPr lang="en-US" dirty="0" smtClean="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706" t="-2133"/>
                </a:stretch>
              </a:blipFill>
            </p:spPr>
            <p:txBody>
              <a:bodyPr/>
              <a:lstStyle/>
              <a:p>
                <a:r>
                  <a:rPr lang="en-US">
                    <a:noFill/>
                  </a:rPr>
                  <a:t> </a:t>
                </a:r>
              </a:p>
            </p:txBody>
          </p:sp>
        </mc:Fallback>
      </mc:AlternateContent>
    </p:spTree>
    <p:extLst>
      <p:ext uri="{BB962C8B-B14F-4D97-AF65-F5344CB8AC3E}">
        <p14:creationId xmlns:p14="http://schemas.microsoft.com/office/powerpoint/2010/main" val="1241003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sz="quarter" idx="1"/>
          </p:nvPr>
        </p:nvSpPr>
        <p:spPr/>
        <p:txBody>
          <a:bodyPr/>
          <a:lstStyle/>
          <a:p>
            <a:r>
              <a:rPr lang="en-US" dirty="0" smtClean="0"/>
              <a:t>Now take two new strips of paper and fold them each into fourths.</a:t>
            </a:r>
          </a:p>
          <a:p>
            <a:r>
              <a:rPr lang="en-US" dirty="0" smtClean="0"/>
              <a:t>Shade each of the sections on the first strip and 3 of the sections on the second strip.</a:t>
            </a:r>
          </a:p>
          <a:p>
            <a:r>
              <a:rPr lang="en-US" dirty="0" smtClean="0"/>
              <a:t>What total fraction is shaded? Draw a number bond that represents the two parts and their sum.</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808" y="4114800"/>
            <a:ext cx="1909147" cy="259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96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Can </a:t>
                </a:r>
                <a14:m>
                  <m:oMath xmlns:m="http://schemas.openxmlformats.org/officeDocument/2006/math">
                    <m:f>
                      <m:fPr>
                        <m:ctrlPr>
                          <a:rPr lang="en-US" i="1" smtClean="0">
                            <a:latin typeface="Cambria Math"/>
                          </a:rPr>
                        </m:ctrlPr>
                      </m:fPr>
                      <m:num>
                        <m:r>
                          <a:rPr lang="en-US" b="0" i="1" smtClean="0">
                            <a:latin typeface="Cambria Math"/>
                          </a:rPr>
                          <m:t>4</m:t>
                        </m:r>
                      </m:num>
                      <m:den>
                        <m:r>
                          <a:rPr lang="en-US" b="0" i="1" smtClean="0">
                            <a:latin typeface="Cambria Math"/>
                          </a:rPr>
                          <m:t>4</m:t>
                        </m:r>
                      </m:den>
                    </m:f>
                  </m:oMath>
                </a14:m>
                <a:r>
                  <a:rPr lang="en-US" dirty="0" smtClean="0"/>
                  <a:t> be renamed?</a:t>
                </a:r>
              </a:p>
              <a:p>
                <a:r>
                  <a:rPr lang="en-US" dirty="0" smtClean="0"/>
                  <a:t>Draw another number bond to replace </a:t>
                </a:r>
                <a14:m>
                  <m:oMath xmlns:m="http://schemas.openxmlformats.org/officeDocument/2006/math">
                    <m:f>
                      <m:fPr>
                        <m:ctrlPr>
                          <a:rPr lang="en-US" i="1" smtClean="0">
                            <a:latin typeface="Cambria Math"/>
                          </a:rPr>
                        </m:ctrlPr>
                      </m:fPr>
                      <m:num>
                        <m:r>
                          <a:rPr lang="en-US" b="0" i="1" smtClean="0">
                            <a:latin typeface="Cambria Math"/>
                          </a:rPr>
                          <m:t>4</m:t>
                        </m:r>
                      </m:num>
                      <m:den>
                        <m:r>
                          <a:rPr lang="en-US" b="0" i="1" smtClean="0">
                            <a:latin typeface="Cambria Math"/>
                          </a:rPr>
                          <m:t>4</m:t>
                        </m:r>
                      </m:den>
                    </m:f>
                  </m:oMath>
                </a14:m>
                <a:r>
                  <a:rPr lang="en-US" dirty="0" smtClean="0"/>
                  <a:t> with 1.</a:t>
                </a:r>
              </a:p>
              <a:p>
                <a:r>
                  <a:rPr lang="en-US" dirty="0" smtClean="0"/>
                  <a:t>Write a number sentence that represents this number bond.</a:t>
                </a:r>
              </a:p>
              <a:p>
                <a:pPr marL="2240280" lvl="8" indent="0">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706"/>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81400"/>
            <a:ext cx="2057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3733800"/>
            <a:ext cx="6667500" cy="173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904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627437" cy="179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p:txBody>
          <a:bodyPr/>
          <a:lstStyle/>
          <a:p>
            <a:r>
              <a:rPr lang="en-US" dirty="0" smtClean="0"/>
              <a:t>Name the unit fraction represented by the rectangle.</a:t>
            </a:r>
          </a:p>
          <a:p>
            <a:endParaRPr lang="en-US" dirty="0"/>
          </a:p>
          <a:p>
            <a:endParaRPr lang="en-US" dirty="0" smtClean="0"/>
          </a:p>
          <a:p>
            <a:pPr marL="0" indent="0">
              <a:buNone/>
            </a:pPr>
            <a:endParaRPr lang="en-US" dirty="0"/>
          </a:p>
          <a:p>
            <a:r>
              <a:rPr lang="en-US" dirty="0" smtClean="0"/>
              <a:t>We could say:</a:t>
            </a:r>
          </a:p>
          <a:p>
            <a:endParaRPr lang="en-US" dirty="0"/>
          </a:p>
          <a:p>
            <a:pPr marL="0" indent="0">
              <a:buNone/>
            </a:pPr>
            <a:endParaRPr lang="en-US" dirty="0"/>
          </a:p>
          <a:p>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81400"/>
            <a:ext cx="1690687" cy="116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959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t>Problem 3 Cont.</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271587"/>
            <a:ext cx="7145959"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214312" y="723900"/>
            <a:ext cx="8686800" cy="5867400"/>
          </a:xfrm>
        </p:spPr>
        <p:txBody>
          <a:bodyPr/>
          <a:lstStyle/>
          <a:p>
            <a:r>
              <a:rPr lang="en-US" dirty="0" smtClean="0"/>
              <a:t>Write an addition sentence to represent the following tape diagram.</a:t>
            </a:r>
          </a:p>
          <a:p>
            <a:endParaRPr lang="en-US" dirty="0"/>
          </a:p>
          <a:p>
            <a:endParaRPr lang="en-US" dirty="0" smtClean="0"/>
          </a:p>
          <a:p>
            <a:endParaRPr lang="en-US" dirty="0"/>
          </a:p>
          <a:p>
            <a:r>
              <a:rPr lang="en-US" dirty="0" smtClean="0"/>
              <a:t>Now look at the diagram below. Discuss with your partner what fraction is represented.</a:t>
            </a:r>
          </a:p>
          <a:p>
            <a:endParaRPr lang="en-US" dirty="0"/>
          </a:p>
          <a:p>
            <a:endParaRPr lang="en-US" dirty="0" smtClean="0"/>
          </a:p>
          <a:p>
            <a:endParaRPr lang="en-US" dirty="0"/>
          </a:p>
          <a:p>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258" y="3815531"/>
            <a:ext cx="66770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30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Patterns Cont.</a:t>
            </a:r>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1800490"/>
            <a:ext cx="8610600" cy="270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529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4</a:t>
            </a:r>
            <a:endParaRPr lang="en-US" dirty="0"/>
          </a:p>
        </p:txBody>
      </p:sp>
      <p:sp>
        <p:nvSpPr>
          <p:cNvPr id="3" name="Content Placeholder 2"/>
          <p:cNvSpPr>
            <a:spLocks noGrp="1"/>
          </p:cNvSpPr>
          <p:nvPr>
            <p:ph sz="quarter" idx="1"/>
          </p:nvPr>
        </p:nvSpPr>
        <p:spPr/>
        <p:txBody>
          <a:bodyPr/>
          <a:lstStyle/>
          <a:p>
            <a:r>
              <a:rPr lang="en-US" dirty="0" smtClean="0"/>
              <a:t>Work with a partner to draw a tape diagram that represents the following equation.</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3505199" cy="1547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4648200"/>
            <a:ext cx="4419600" cy="132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131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your Turn!</a:t>
            </a:r>
            <a:endParaRPr lang="en-US" dirty="0"/>
          </a:p>
        </p:txBody>
      </p:sp>
      <p:sp>
        <p:nvSpPr>
          <p:cNvPr id="3" name="Content Placeholder 2"/>
          <p:cNvSpPr>
            <a:spLocks noGrp="1"/>
          </p:cNvSpPr>
          <p:nvPr>
            <p:ph sz="quarter" idx="1"/>
          </p:nvPr>
        </p:nvSpPr>
        <p:spPr/>
        <p:txBody>
          <a:bodyPr/>
          <a:lstStyle/>
          <a:p>
            <a:r>
              <a:rPr lang="en-US" dirty="0" smtClean="0"/>
              <a:t>Complete the problem set.</a:t>
            </a:r>
            <a:endParaRPr lang="en-US" dirty="0"/>
          </a:p>
        </p:txBody>
      </p:sp>
    </p:spTree>
    <p:extLst>
      <p:ext uri="{BB962C8B-B14F-4D97-AF65-F5344CB8AC3E}">
        <p14:creationId xmlns:p14="http://schemas.microsoft.com/office/powerpoint/2010/main" val="66934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Patterns Cont.</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10600" cy="262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01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99963" cy="165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242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52289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366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20056</TotalTime>
  <Words>1130</Words>
  <Application>Microsoft Office PowerPoint</Application>
  <PresentationFormat>On-screen Show (4:3)</PresentationFormat>
  <Paragraphs>167</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Civic</vt:lpstr>
      <vt:lpstr>Geometric Patterns</vt:lpstr>
      <vt:lpstr>Warm Up</vt:lpstr>
      <vt:lpstr>Geometric Patterns</vt:lpstr>
      <vt:lpstr>Geometric Patterns Cont.</vt:lpstr>
      <vt:lpstr>Geometric Patterns Cont.</vt:lpstr>
      <vt:lpstr>Geometric Patterns Cont.</vt:lpstr>
      <vt:lpstr>Geometric Patterns Cont.</vt:lpstr>
      <vt:lpstr>Let’s Practice!</vt:lpstr>
      <vt:lpstr>Let’s Practice</vt:lpstr>
      <vt:lpstr>Let’s Practice</vt:lpstr>
      <vt:lpstr>It’s Your Turn!</vt:lpstr>
      <vt:lpstr>Numerical Patterns</vt:lpstr>
      <vt:lpstr>Warm-Up</vt:lpstr>
      <vt:lpstr>Numerical Patterns</vt:lpstr>
      <vt:lpstr>Numerical Patterns Cont.</vt:lpstr>
      <vt:lpstr>Numerical Patterns Cont.</vt:lpstr>
      <vt:lpstr>Numerical Patterns Cont.</vt:lpstr>
      <vt:lpstr>Let’s Practice!</vt:lpstr>
      <vt:lpstr>Let’s Practice!</vt:lpstr>
      <vt:lpstr>Let’s Practice!</vt:lpstr>
      <vt:lpstr>Let’s Practice!</vt:lpstr>
      <vt:lpstr>Let’s Practice!</vt:lpstr>
      <vt:lpstr>Let’s Practice!</vt:lpstr>
      <vt:lpstr>It’s Your Turn!</vt:lpstr>
      <vt:lpstr>One Step Equations</vt:lpstr>
      <vt:lpstr>Warm-Up</vt:lpstr>
      <vt:lpstr>Variables? </vt:lpstr>
      <vt:lpstr>How Do We Solve An Equation?</vt:lpstr>
      <vt:lpstr>Equations with Multiplication</vt:lpstr>
      <vt:lpstr>Equations with Subtraction</vt:lpstr>
      <vt:lpstr>Equations with Division</vt:lpstr>
      <vt:lpstr>Let’s Practice!</vt:lpstr>
      <vt:lpstr>Let’s Practice!</vt:lpstr>
      <vt:lpstr>Let’s Practice!</vt:lpstr>
      <vt:lpstr>Let’s Practice!</vt:lpstr>
      <vt:lpstr>Let’s Practice!</vt:lpstr>
      <vt:lpstr>Let’s Practice!</vt:lpstr>
      <vt:lpstr>It’s Your Turn!</vt:lpstr>
      <vt:lpstr>Function Tables</vt:lpstr>
      <vt:lpstr>Warm-Up</vt:lpstr>
      <vt:lpstr>What is a Function Table?</vt:lpstr>
      <vt:lpstr>Function Tables</vt:lpstr>
      <vt:lpstr>Function Tables</vt:lpstr>
      <vt:lpstr>Function Tables</vt:lpstr>
      <vt:lpstr>Let’s Practice!</vt:lpstr>
      <vt:lpstr>Let’s Practice!</vt:lpstr>
      <vt:lpstr>It’s Your Turn!</vt:lpstr>
      <vt:lpstr>Day 5</vt:lpstr>
      <vt:lpstr>Days 6-7</vt:lpstr>
      <vt:lpstr>Algebra Reteach/Game Day</vt:lpstr>
      <vt:lpstr>Test Review</vt:lpstr>
      <vt:lpstr>Test</vt:lpstr>
      <vt:lpstr>Fractions Lesson 1</vt:lpstr>
      <vt:lpstr>PowerPoint Presentation</vt:lpstr>
      <vt:lpstr>Problem 1 continued</vt:lpstr>
      <vt:lpstr>Problem 2</vt:lpstr>
      <vt:lpstr>Problem 2 Cont.</vt:lpstr>
      <vt:lpstr>Problem 3</vt:lpstr>
      <vt:lpstr>Problem 3 Cont.</vt:lpstr>
      <vt:lpstr>Problem 4</vt:lpstr>
      <vt:lpstr>It’s 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Geometric Patterns</dc:title>
  <dc:creator>Nicole Simonette</dc:creator>
  <cp:lastModifiedBy>Sarah Glaser</cp:lastModifiedBy>
  <cp:revision>25</cp:revision>
  <dcterms:created xsi:type="dcterms:W3CDTF">2015-01-28T23:28:31Z</dcterms:created>
  <dcterms:modified xsi:type="dcterms:W3CDTF">2017-11-30T18:54:19Z</dcterms:modified>
</cp:coreProperties>
</file>